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374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375" r:id="rId13"/>
    <p:sldId id="269" r:id="rId14"/>
  </p:sldIdLst>
  <p:sldSz cx="18288000" cy="10287000"/>
  <p:notesSz cx="6858000" cy="9144000"/>
  <p:embeddedFontLst>
    <p:embeddedFont>
      <p:font typeface="B Homa" panose="00000400000000000000" pitchFamily="2" charset="-78"/>
      <p:regular r:id="rId16"/>
    </p:embeddedFont>
    <p:embeddedFont>
      <p:font typeface="B Titr" panose="00000700000000000000" pitchFamily="2" charset="-78"/>
      <p:bold r:id="rId17"/>
    </p:embeddedFont>
    <p:embeddedFont>
      <p:font typeface="Genty Sans" panose="020B0604020202020204" charset="0"/>
      <p:regular r:id="rId18"/>
    </p:embeddedFont>
    <p:embeddedFont>
      <p:font typeface="TT Prosto Sans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8777" autoAdjust="0"/>
  </p:normalViewPr>
  <p:slideViewPr>
    <p:cSldViewPr>
      <p:cViewPr varScale="1">
        <p:scale>
          <a:sx n="58" d="100"/>
          <a:sy n="58" d="100"/>
        </p:scale>
        <p:origin x="1494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4671F-3EA5-421B-AEA7-9D756F253A56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8A09F-1A0A-4F5E-8672-6ECA385FF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71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8A09F-1A0A-4F5E-8672-6ECA385FFF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86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8A09F-1A0A-4F5E-8672-6ECA385FFF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72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8A09F-1A0A-4F5E-8672-6ECA385FFF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90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8A09F-1A0A-4F5E-8672-6ECA385FFF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74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8A09F-1A0A-4F5E-8672-6ECA385FFF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48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8A09F-1A0A-4F5E-8672-6ECA385FFF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64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8A09F-1A0A-4F5E-8672-6ECA385FFF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92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8A09F-1A0A-4F5E-8672-6ECA385FFF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94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10.svg"/><Relationship Id="rId10" Type="http://schemas.openxmlformats.org/officeDocument/2006/relationships/image" Target="../media/image37.jpeg"/><Relationship Id="rId4" Type="http://schemas.openxmlformats.org/officeDocument/2006/relationships/image" Target="../media/image9.png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42.jpeg"/><Relationship Id="rId4" Type="http://schemas.openxmlformats.org/officeDocument/2006/relationships/image" Target="../media/image2.sv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45.jpeg"/><Relationship Id="rId5" Type="http://schemas.openxmlformats.org/officeDocument/2006/relationships/image" Target="../media/image9.png"/><Relationship Id="rId10" Type="http://schemas.openxmlformats.org/officeDocument/2006/relationships/image" Target="../media/image44.jpeg"/><Relationship Id="rId4" Type="http://schemas.openxmlformats.org/officeDocument/2006/relationships/image" Target="../media/image2.sv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50.png"/><Relationship Id="rId5" Type="http://schemas.openxmlformats.org/officeDocument/2006/relationships/image" Target="../media/image9.png"/><Relationship Id="rId10" Type="http://schemas.openxmlformats.org/officeDocument/2006/relationships/image" Target="../media/image49.svg"/><Relationship Id="rId4" Type="http://schemas.openxmlformats.org/officeDocument/2006/relationships/image" Target="../media/image2.sv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7.jpeg"/><Relationship Id="rId5" Type="http://schemas.openxmlformats.org/officeDocument/2006/relationships/image" Target="../media/image9.png"/><Relationship Id="rId10" Type="http://schemas.openxmlformats.org/officeDocument/2006/relationships/image" Target="../media/image16.jpeg"/><Relationship Id="rId4" Type="http://schemas.openxmlformats.org/officeDocument/2006/relationships/image" Target="../media/image2.sv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sv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.sv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10.svg"/><Relationship Id="rId10" Type="http://schemas.openxmlformats.org/officeDocument/2006/relationships/image" Target="../media/image26.jpg"/><Relationship Id="rId4" Type="http://schemas.openxmlformats.org/officeDocument/2006/relationships/image" Target="../media/image9.png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8" name="Freeform 18"/>
          <p:cNvSpPr/>
          <p:nvPr/>
        </p:nvSpPr>
        <p:spPr>
          <a:xfrm>
            <a:off x="2528216" y="871364"/>
            <a:ext cx="13231568" cy="8544272"/>
          </a:xfrm>
          <a:custGeom>
            <a:avLst/>
            <a:gdLst/>
            <a:ahLst/>
            <a:cxnLst/>
            <a:rect l="l" t="t" r="r" b="b"/>
            <a:pathLst>
              <a:path w="13231568" h="8544272">
                <a:moveTo>
                  <a:pt x="0" y="0"/>
                </a:moveTo>
                <a:lnTo>
                  <a:pt x="13231568" y="0"/>
                </a:lnTo>
                <a:lnTo>
                  <a:pt x="13231568" y="8544272"/>
                </a:lnTo>
                <a:lnTo>
                  <a:pt x="0" y="85442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894602" y="1105719"/>
            <a:ext cx="12498796" cy="8075562"/>
          </a:xfrm>
          <a:custGeom>
            <a:avLst/>
            <a:gdLst/>
            <a:ahLst/>
            <a:cxnLst/>
            <a:rect l="l" t="t" r="r" b="b"/>
            <a:pathLst>
              <a:path w="12498796" h="8075562">
                <a:moveTo>
                  <a:pt x="0" y="0"/>
                </a:moveTo>
                <a:lnTo>
                  <a:pt x="12498796" y="0"/>
                </a:lnTo>
                <a:lnTo>
                  <a:pt x="12498796" y="8075562"/>
                </a:lnTo>
                <a:lnTo>
                  <a:pt x="0" y="80755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TextBox 20"/>
          <p:cNvSpPr txBox="1"/>
          <p:nvPr/>
        </p:nvSpPr>
        <p:spPr>
          <a:xfrm>
            <a:off x="3642334" y="3238045"/>
            <a:ext cx="10704701" cy="313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41"/>
              </a:lnSpc>
              <a:spcBef>
                <a:spcPct val="0"/>
              </a:spcBef>
            </a:pPr>
            <a:r>
              <a:rPr lang="fa-IR" sz="11578" dirty="0">
                <a:solidFill>
                  <a:srgbClr val="DB79B1"/>
                </a:solidFill>
                <a:latin typeface="Genty Sans"/>
                <a:cs typeface="B Nazanin" panose="00000700000000000000" pitchFamily="2" charset="-78"/>
              </a:rPr>
              <a:t>هفته جهانی ترویج تغذیه با شیرمادر </a:t>
            </a:r>
            <a:endParaRPr lang="en-US" sz="11578" dirty="0">
              <a:solidFill>
                <a:srgbClr val="DB79B1"/>
              </a:solidFill>
              <a:latin typeface="Genty Sans"/>
              <a:cs typeface="B Nazanin" panose="00000700000000000000" pitchFamily="2" charset="-78"/>
            </a:endParaRPr>
          </a:p>
        </p:txBody>
      </p:sp>
      <p:sp>
        <p:nvSpPr>
          <p:cNvPr id="23" name="Freeform 23"/>
          <p:cNvSpPr/>
          <p:nvPr/>
        </p:nvSpPr>
        <p:spPr>
          <a:xfrm rot="-844959">
            <a:off x="3520899" y="1755266"/>
            <a:ext cx="1790147" cy="1088409"/>
          </a:xfrm>
          <a:custGeom>
            <a:avLst/>
            <a:gdLst/>
            <a:ahLst/>
            <a:cxnLst/>
            <a:rect l="l" t="t" r="r" b="b"/>
            <a:pathLst>
              <a:path w="1790147" h="1088409">
                <a:moveTo>
                  <a:pt x="0" y="0"/>
                </a:moveTo>
                <a:lnTo>
                  <a:pt x="1790147" y="0"/>
                </a:lnTo>
                <a:lnTo>
                  <a:pt x="1790147" y="1088409"/>
                </a:lnTo>
                <a:lnTo>
                  <a:pt x="0" y="10884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5564178" y="7194174"/>
            <a:ext cx="7404157" cy="13234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041"/>
              </a:lnSpc>
              <a:spcBef>
                <a:spcPct val="0"/>
              </a:spcBef>
            </a:pPr>
            <a:r>
              <a:rPr lang="fa-IR" sz="4400" u="none" strike="noStrike" dirty="0">
                <a:solidFill>
                  <a:srgbClr val="84BEC2"/>
                </a:solidFill>
                <a:latin typeface="Genty Sans"/>
                <a:cs typeface="B Nazanin" panose="00000700000000000000" pitchFamily="2" charset="-78"/>
              </a:rPr>
              <a:t>واحد آموزش سلامت بیمارستان شریعتی </a:t>
            </a:r>
            <a:endParaRPr lang="en-US" sz="4400" u="none" strike="noStrike" dirty="0">
              <a:solidFill>
                <a:srgbClr val="84BEC2"/>
              </a:solidFill>
              <a:latin typeface="Genty Sans"/>
              <a:cs typeface="B Nazanin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19100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3" y="531287"/>
            <a:ext cx="16707136" cy="9224427"/>
            <a:chOff x="0" y="0"/>
            <a:chExt cx="22276180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6" name="TextBox 26"/>
          <p:cNvSpPr txBox="1"/>
          <p:nvPr/>
        </p:nvSpPr>
        <p:spPr>
          <a:xfrm>
            <a:off x="7938389" y="7617431"/>
            <a:ext cx="9559179" cy="995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7542"/>
              </a:lnSpc>
              <a:spcBef>
                <a:spcPct val="0"/>
              </a:spcBef>
            </a:pPr>
            <a:r>
              <a:rPr lang="fa-IR" sz="7252" dirty="0">
                <a:solidFill>
                  <a:srgbClr val="FFFFFF"/>
                </a:solidFill>
                <a:latin typeface="Genty Sans"/>
                <a:cs typeface="B Nazanin" panose="00000400000000000000" pitchFamily="2" charset="-78"/>
              </a:rPr>
              <a:t>برچسب زدن و دوستیابی</a:t>
            </a:r>
            <a:endParaRPr lang="en-US" sz="7252" dirty="0">
              <a:solidFill>
                <a:srgbClr val="FFFFFF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887393" y="1201876"/>
            <a:ext cx="2826154" cy="76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5839"/>
              </a:lnSpc>
              <a:spcBef>
                <a:spcPct val="0"/>
              </a:spcBef>
            </a:pPr>
            <a:r>
              <a:rPr lang="fa-IR" sz="5614" dirty="0">
                <a:solidFill>
                  <a:srgbClr val="FFFFFF"/>
                </a:solidFill>
                <a:latin typeface="Genty Sans"/>
                <a:cs typeface="B Nazanin" panose="00000400000000000000" pitchFamily="2" charset="-78"/>
              </a:rPr>
              <a:t>مرحله 1</a:t>
            </a:r>
            <a:endParaRPr lang="en-US" sz="5614" dirty="0">
              <a:solidFill>
                <a:srgbClr val="FFFFFF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41" name="Freeform 24">
            <a:extLst>
              <a:ext uri="{FF2B5EF4-FFF2-40B4-BE49-F238E27FC236}">
                <a16:creationId xmlns:a16="http://schemas.microsoft.com/office/drawing/2014/main" id="{AF683F0D-F942-E7D4-4E9B-6822691E2895}"/>
              </a:ext>
            </a:extLst>
          </p:cNvPr>
          <p:cNvSpPr/>
          <p:nvPr/>
        </p:nvSpPr>
        <p:spPr>
          <a:xfrm>
            <a:off x="4724400" y="763641"/>
            <a:ext cx="8532537" cy="1560459"/>
          </a:xfrm>
          <a:custGeom>
            <a:avLst/>
            <a:gdLst/>
            <a:ahLst/>
            <a:cxnLst/>
            <a:rect l="l" t="t" r="r" b="b"/>
            <a:pathLst>
              <a:path w="6811527" h="1560459">
                <a:moveTo>
                  <a:pt x="0" y="0"/>
                </a:moveTo>
                <a:lnTo>
                  <a:pt x="6811527" y="0"/>
                </a:lnTo>
                <a:lnTo>
                  <a:pt x="6811527" y="1560459"/>
                </a:lnTo>
                <a:lnTo>
                  <a:pt x="0" y="15604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CD0FC6-250F-58B3-C8B7-A46DDB310BB1}"/>
              </a:ext>
            </a:extLst>
          </p:cNvPr>
          <p:cNvSpPr txBox="1"/>
          <p:nvPr/>
        </p:nvSpPr>
        <p:spPr>
          <a:xfrm>
            <a:off x="4745155" y="1090320"/>
            <a:ext cx="8511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5400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تجلیل از پرسنل شاغل شیرده</a:t>
            </a:r>
            <a:endParaRPr lang="en-US" sz="5400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22B6AAE-F44A-DB7B-0914-9D81418303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/>
          <a:stretch/>
        </p:blipFill>
        <p:spPr>
          <a:xfrm rot="5400000">
            <a:off x="7249486" y="4109433"/>
            <a:ext cx="7285832" cy="38183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E9E172-5C4E-6021-F003-8EE930854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5553" y="3698317"/>
            <a:ext cx="8014262" cy="360641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F3C3F03-EB18-1F49-194D-5E1544B6A0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41183" y="3808269"/>
            <a:ext cx="8132757" cy="365974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0CAF9BD-2E96-C1C1-57D2-B52C5382D2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6013" y="4401678"/>
            <a:ext cx="7329409" cy="3298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3" y="531287"/>
            <a:ext cx="16707136" cy="9260413"/>
            <a:chOff x="0" y="0"/>
            <a:chExt cx="22276180" cy="12347216"/>
          </a:xfrm>
        </p:grpSpPr>
        <p:sp>
          <p:nvSpPr>
            <p:cNvPr id="19" name="Freeform 19"/>
            <p:cNvSpPr/>
            <p:nvPr/>
          </p:nvSpPr>
          <p:spPr>
            <a:xfrm>
              <a:off x="0" y="47981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33" name="TextBox 33"/>
          <p:cNvSpPr txBox="1"/>
          <p:nvPr/>
        </p:nvSpPr>
        <p:spPr>
          <a:xfrm>
            <a:off x="4507737" y="7617431"/>
            <a:ext cx="12989831" cy="995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7542"/>
              </a:lnSpc>
              <a:spcBef>
                <a:spcPct val="0"/>
              </a:spcBef>
            </a:pPr>
            <a:r>
              <a:rPr lang="fa-IR" sz="7252" dirty="0">
                <a:solidFill>
                  <a:srgbClr val="FFFFFF"/>
                </a:solidFill>
                <a:latin typeface="Genty Sans"/>
                <a:cs typeface="B Nazanin" panose="00000400000000000000" pitchFamily="2" charset="-78"/>
              </a:rPr>
              <a:t>خنک کردن قبل از ترکیب</a:t>
            </a:r>
            <a:endParaRPr lang="en-US" sz="7252" dirty="0">
              <a:solidFill>
                <a:srgbClr val="FFFFFF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36" name="Freeform 40">
            <a:extLst>
              <a:ext uri="{FF2B5EF4-FFF2-40B4-BE49-F238E27FC236}">
                <a16:creationId xmlns:a16="http://schemas.microsoft.com/office/drawing/2014/main" id="{81C294A4-BB40-1EB4-4EF9-3D503B978158}"/>
              </a:ext>
            </a:extLst>
          </p:cNvPr>
          <p:cNvSpPr/>
          <p:nvPr/>
        </p:nvSpPr>
        <p:spPr>
          <a:xfrm>
            <a:off x="4046615" y="1028700"/>
            <a:ext cx="9833492" cy="1408751"/>
          </a:xfrm>
          <a:custGeom>
            <a:avLst/>
            <a:gdLst/>
            <a:ahLst/>
            <a:cxnLst/>
            <a:rect l="l" t="t" r="r" b="b"/>
            <a:pathLst>
              <a:path w="2180367" h="1408751">
                <a:moveTo>
                  <a:pt x="0" y="0"/>
                </a:moveTo>
                <a:lnTo>
                  <a:pt x="2180367" y="0"/>
                </a:lnTo>
                <a:lnTo>
                  <a:pt x="2180367" y="1408751"/>
                </a:lnTo>
                <a:lnTo>
                  <a:pt x="0" y="14087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325292-F037-C1E6-0098-0583CF8C922B}"/>
              </a:ext>
            </a:extLst>
          </p:cNvPr>
          <p:cNvSpPr txBox="1"/>
          <p:nvPr/>
        </p:nvSpPr>
        <p:spPr>
          <a:xfrm>
            <a:off x="4571823" y="1271410"/>
            <a:ext cx="9251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کارگاه 20 ساعته ترویج تغذیه با شیر مادر</a:t>
            </a:r>
            <a:endParaRPr lang="en-US" sz="5400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EA2B9FE-99A9-FA55-BE8F-F6DBB3BB78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2" y="2628900"/>
            <a:ext cx="8131327" cy="609849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27CF80F-CCFC-37C3-7C6E-89DF198D63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451" y="2628900"/>
            <a:ext cx="8131326" cy="609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3" y="531287"/>
            <a:ext cx="16707136" cy="9260413"/>
            <a:chOff x="0" y="0"/>
            <a:chExt cx="22276180" cy="12347216"/>
          </a:xfrm>
        </p:grpSpPr>
        <p:sp>
          <p:nvSpPr>
            <p:cNvPr id="19" name="Freeform 19"/>
            <p:cNvSpPr/>
            <p:nvPr/>
          </p:nvSpPr>
          <p:spPr>
            <a:xfrm>
              <a:off x="0" y="47981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33" name="TextBox 33"/>
          <p:cNvSpPr txBox="1"/>
          <p:nvPr/>
        </p:nvSpPr>
        <p:spPr>
          <a:xfrm>
            <a:off x="4507737" y="7617431"/>
            <a:ext cx="12989831" cy="995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7542"/>
              </a:lnSpc>
              <a:spcBef>
                <a:spcPct val="0"/>
              </a:spcBef>
            </a:pPr>
            <a:r>
              <a:rPr lang="fa-IR" sz="7252" dirty="0">
                <a:solidFill>
                  <a:srgbClr val="FFFFFF"/>
                </a:solidFill>
                <a:latin typeface="Genty Sans"/>
                <a:cs typeface="B Nazanin" panose="00000400000000000000" pitchFamily="2" charset="-78"/>
              </a:rPr>
              <a:t>خنک کردن قبل از ترکیب</a:t>
            </a:r>
            <a:endParaRPr lang="en-US" sz="7252" dirty="0">
              <a:solidFill>
                <a:srgbClr val="FFFFFF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36" name="Freeform 40">
            <a:extLst>
              <a:ext uri="{FF2B5EF4-FFF2-40B4-BE49-F238E27FC236}">
                <a16:creationId xmlns:a16="http://schemas.microsoft.com/office/drawing/2014/main" id="{81C294A4-BB40-1EB4-4EF9-3D503B978158}"/>
              </a:ext>
            </a:extLst>
          </p:cNvPr>
          <p:cNvSpPr/>
          <p:nvPr/>
        </p:nvSpPr>
        <p:spPr>
          <a:xfrm>
            <a:off x="4046615" y="1028700"/>
            <a:ext cx="9833492" cy="1408751"/>
          </a:xfrm>
          <a:custGeom>
            <a:avLst/>
            <a:gdLst/>
            <a:ahLst/>
            <a:cxnLst/>
            <a:rect l="l" t="t" r="r" b="b"/>
            <a:pathLst>
              <a:path w="2180367" h="1408751">
                <a:moveTo>
                  <a:pt x="0" y="0"/>
                </a:moveTo>
                <a:lnTo>
                  <a:pt x="2180367" y="0"/>
                </a:lnTo>
                <a:lnTo>
                  <a:pt x="2180367" y="1408751"/>
                </a:lnTo>
                <a:lnTo>
                  <a:pt x="0" y="14087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325292-F037-C1E6-0098-0583CF8C922B}"/>
              </a:ext>
            </a:extLst>
          </p:cNvPr>
          <p:cNvSpPr txBox="1"/>
          <p:nvPr/>
        </p:nvSpPr>
        <p:spPr>
          <a:xfrm>
            <a:off x="4571823" y="1271410"/>
            <a:ext cx="9251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5400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کارگاه 20 ساعته ترویج تغذیه با شیر مادر</a:t>
            </a:r>
            <a:endParaRPr lang="en-US" sz="5400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695-2116-6ABF-4680-4CFA04562E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39" y="4048404"/>
            <a:ext cx="5682543" cy="42619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8C6079-E47C-2783-32A3-C6CF473784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15" y="3348997"/>
            <a:ext cx="6175848" cy="46318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4A3CDC-5128-526A-4C9E-F320D67576E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 r="21111"/>
          <a:stretch/>
        </p:blipFill>
        <p:spPr>
          <a:xfrm rot="5400000">
            <a:off x="12225767" y="3969991"/>
            <a:ext cx="5363317" cy="420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431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552166" y="531286"/>
            <a:ext cx="16945401" cy="8797199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7499203" y="1447229"/>
            <a:ext cx="11446117" cy="7679304"/>
          </a:xfrm>
          <a:custGeom>
            <a:avLst/>
            <a:gdLst/>
            <a:ahLst/>
            <a:cxnLst/>
            <a:rect l="l" t="t" r="r" b="b"/>
            <a:pathLst>
              <a:path w="11446117" h="7679304">
                <a:moveTo>
                  <a:pt x="0" y="0"/>
                </a:moveTo>
                <a:lnTo>
                  <a:pt x="11446118" y="0"/>
                </a:lnTo>
                <a:lnTo>
                  <a:pt x="11446118" y="7679304"/>
                </a:lnTo>
                <a:lnTo>
                  <a:pt x="0" y="76793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235377" y="3366503"/>
            <a:ext cx="11748098" cy="2117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7901"/>
              </a:lnSpc>
            </a:pPr>
            <a:r>
              <a:rPr lang="fa-IR" sz="9600" b="1" i="1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با سپاس از توجه شما</a:t>
            </a:r>
            <a:endParaRPr lang="en-US" sz="9600" b="1" i="1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sp>
        <p:nvSpPr>
          <p:cNvPr id="23" name="Freeform 23"/>
          <p:cNvSpPr/>
          <p:nvPr/>
        </p:nvSpPr>
        <p:spPr>
          <a:xfrm rot="-1415970">
            <a:off x="14415913" y="1087504"/>
            <a:ext cx="1972562" cy="2024260"/>
          </a:xfrm>
          <a:custGeom>
            <a:avLst/>
            <a:gdLst/>
            <a:ahLst/>
            <a:cxnLst/>
            <a:rect l="l" t="t" r="r" b="b"/>
            <a:pathLst>
              <a:path w="3138874" h="3393377">
                <a:moveTo>
                  <a:pt x="0" y="0"/>
                </a:moveTo>
                <a:lnTo>
                  <a:pt x="3138874" y="0"/>
                </a:lnTo>
                <a:lnTo>
                  <a:pt x="3138874" y="3393377"/>
                </a:lnTo>
                <a:lnTo>
                  <a:pt x="0" y="33933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-560386">
            <a:off x="828919" y="6893194"/>
            <a:ext cx="2901327" cy="2165148"/>
          </a:xfrm>
          <a:custGeom>
            <a:avLst/>
            <a:gdLst/>
            <a:ahLst/>
            <a:cxnLst/>
            <a:rect l="l" t="t" r="r" b="b"/>
            <a:pathLst>
              <a:path w="3499432" h="2834540">
                <a:moveTo>
                  <a:pt x="0" y="0"/>
                </a:moveTo>
                <a:lnTo>
                  <a:pt x="3499433" y="0"/>
                </a:lnTo>
                <a:lnTo>
                  <a:pt x="3499433" y="2834540"/>
                </a:lnTo>
                <a:lnTo>
                  <a:pt x="0" y="2834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2271279">
            <a:off x="1247287" y="1604803"/>
            <a:ext cx="2532769" cy="1910643"/>
          </a:xfrm>
          <a:custGeom>
            <a:avLst/>
            <a:gdLst/>
            <a:ahLst/>
            <a:cxnLst/>
            <a:rect l="l" t="t" r="r" b="b"/>
            <a:pathLst>
              <a:path w="3357728" h="2925421">
                <a:moveTo>
                  <a:pt x="0" y="0"/>
                </a:moveTo>
                <a:lnTo>
                  <a:pt x="3357728" y="0"/>
                </a:lnTo>
                <a:lnTo>
                  <a:pt x="3357728" y="2925420"/>
                </a:lnTo>
                <a:lnTo>
                  <a:pt x="0" y="29254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19100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2" y="565546"/>
            <a:ext cx="16707135" cy="9224427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1712714" y="1201274"/>
            <a:ext cx="6160362" cy="3968257"/>
          </a:xfrm>
          <a:custGeom>
            <a:avLst/>
            <a:gdLst/>
            <a:ahLst/>
            <a:cxnLst/>
            <a:rect l="l" t="t" r="r" b="b"/>
            <a:pathLst>
              <a:path w="7490568" h="7436091">
                <a:moveTo>
                  <a:pt x="0" y="0"/>
                </a:moveTo>
                <a:lnTo>
                  <a:pt x="7490568" y="0"/>
                </a:lnTo>
                <a:lnTo>
                  <a:pt x="7490568" y="7436090"/>
                </a:lnTo>
                <a:lnTo>
                  <a:pt x="0" y="7436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DC97FA-55A3-9FE8-B92F-75EF8106C683}"/>
              </a:ext>
            </a:extLst>
          </p:cNvPr>
          <p:cNvSpPr txBox="1"/>
          <p:nvPr/>
        </p:nvSpPr>
        <p:spPr>
          <a:xfrm>
            <a:off x="1708344" y="2274152"/>
            <a:ext cx="5851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dirty="0">
                <a:cs typeface="B Titr" panose="00000700000000000000" pitchFamily="2" charset="-78"/>
              </a:rPr>
              <a:t>فعالیت های واحد آموزش سلامت بیمارستان شریعتی در هفته ترویج تغذیه با شیرمادر</a:t>
            </a: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0D908C-E318-4D2F-7D75-5C4AF89E3562}"/>
              </a:ext>
            </a:extLst>
          </p:cNvPr>
          <p:cNvSpPr txBox="1"/>
          <p:nvPr/>
        </p:nvSpPr>
        <p:spPr>
          <a:xfrm>
            <a:off x="8000205" y="2359007"/>
            <a:ext cx="906450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dirty="0">
                <a:solidFill>
                  <a:srgbClr val="32427B"/>
                </a:solidFill>
                <a:latin typeface="TT Prosto Sans"/>
                <a:cs typeface="B Homa" panose="00000400000000000000" pitchFamily="2" charset="-78"/>
              </a:rPr>
              <a:t>1- معرفی هفته ترویج تغذیه با شیر مادرتوسط سوپروایزر آموزش سلامت به مراجعه کنندگان درمانگاه زنان</a:t>
            </a:r>
          </a:p>
          <a:p>
            <a:pPr algn="r"/>
            <a:endParaRPr lang="fa-IR" sz="3200" dirty="0">
              <a:solidFill>
                <a:srgbClr val="32427B"/>
              </a:solidFill>
              <a:latin typeface="TT Prosto Sans"/>
              <a:cs typeface="B Homa" panose="00000400000000000000" pitchFamily="2" charset="-78"/>
            </a:endParaRPr>
          </a:p>
          <a:p>
            <a:pPr algn="r"/>
            <a:r>
              <a:rPr lang="fa-IR" sz="3200" dirty="0">
                <a:solidFill>
                  <a:srgbClr val="32427B"/>
                </a:solidFill>
                <a:latin typeface="TT Prosto Sans"/>
                <a:cs typeface="B Homa" panose="00000400000000000000" pitchFamily="2" charset="-78"/>
              </a:rPr>
              <a:t>2- آموزش اهمیت تغذیه با شیر مادرتوسط مسِئول درمانگاه</a:t>
            </a:r>
          </a:p>
          <a:p>
            <a:pPr algn="r"/>
            <a:r>
              <a:rPr lang="fa-IR" sz="3200" dirty="0">
                <a:solidFill>
                  <a:srgbClr val="32427B"/>
                </a:solidFill>
                <a:latin typeface="TT Prosto Sans"/>
                <a:cs typeface="B Homa" panose="00000400000000000000" pitchFamily="2" charset="-78"/>
              </a:rPr>
              <a:t> </a:t>
            </a:r>
          </a:p>
          <a:p>
            <a:pPr algn="r"/>
            <a:r>
              <a:rPr lang="fa-IR" sz="3200" dirty="0">
                <a:solidFill>
                  <a:srgbClr val="32427B"/>
                </a:solidFill>
                <a:latin typeface="TT Prosto Sans"/>
                <a:cs typeface="B Homa" panose="00000400000000000000" pitchFamily="2" charset="-78"/>
              </a:rPr>
              <a:t>3-آموزش فرزند آوری  و جوانی جمعیت  و حمایت همسر و خانواده از مادر زایمان کرده توسط کارشناس شیر بیمارستان</a:t>
            </a:r>
          </a:p>
          <a:p>
            <a:pPr algn="r"/>
            <a:endParaRPr lang="fa-IR" sz="3200" dirty="0">
              <a:solidFill>
                <a:srgbClr val="32427B"/>
              </a:solidFill>
              <a:latin typeface="TT Prosto Sans"/>
              <a:cs typeface="B Homa" panose="00000400000000000000" pitchFamily="2" charset="-78"/>
            </a:endParaRPr>
          </a:p>
          <a:p>
            <a:pPr algn="r"/>
            <a:r>
              <a:rPr lang="fa-IR" sz="3200" dirty="0">
                <a:solidFill>
                  <a:srgbClr val="32427B"/>
                </a:solidFill>
                <a:latin typeface="TT Prosto Sans"/>
                <a:cs typeface="B Homa" panose="00000400000000000000" pitchFamily="2" charset="-78"/>
              </a:rPr>
              <a:t>4- سخنرانی جناب آقای حسینی(روحانی  محترم) در خصوص جایگاه زن در اسلام و فواید  تغذیه با شیر مادر</a:t>
            </a:r>
          </a:p>
          <a:p>
            <a:pPr algn="r"/>
            <a:endParaRPr lang="fa-IR" sz="3200" dirty="0">
              <a:solidFill>
                <a:srgbClr val="32427B"/>
              </a:solidFill>
              <a:latin typeface="TT Prosto Sans"/>
              <a:cs typeface="B Homa" panose="00000400000000000000" pitchFamily="2" charset="-78"/>
            </a:endParaRPr>
          </a:p>
          <a:p>
            <a:pPr algn="r"/>
            <a:endParaRPr lang="fa-IR" sz="3200" dirty="0">
              <a:solidFill>
                <a:srgbClr val="32427B"/>
              </a:solidFill>
              <a:latin typeface="TT Prosto Sans"/>
              <a:cs typeface="B Homa" panose="00000400000000000000" pitchFamily="2" charset="-78"/>
            </a:endParaRPr>
          </a:p>
          <a:p>
            <a:pPr algn="r"/>
            <a:endParaRPr lang="en-US" sz="3200" dirty="0">
              <a:cs typeface="B Homa" panose="000004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79D617-9497-B60A-F24A-F7D850AD33E1}"/>
              </a:ext>
            </a:extLst>
          </p:cNvPr>
          <p:cNvSpPr txBox="1"/>
          <p:nvPr/>
        </p:nvSpPr>
        <p:spPr>
          <a:xfrm>
            <a:off x="2980345" y="7513795"/>
            <a:ext cx="140843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dirty="0">
                <a:solidFill>
                  <a:srgbClr val="32427B"/>
                </a:solidFill>
                <a:latin typeface="TT Prosto Sans"/>
                <a:cs typeface="B Homa" panose="00000400000000000000" pitchFamily="2" charset="-78"/>
              </a:rPr>
              <a:t>5- برگزاری کارگاه 20 ساعته ترویج تغذیه با شیر مادر (توسط دکتر دیوبند-دکتر معظمی گودرزی- دکتر قشمی- دکتر محمودی- دکتر منظری و خانم گلنام)</a:t>
            </a:r>
          </a:p>
          <a:p>
            <a:pPr algn="r"/>
            <a:endParaRPr lang="fa-IR" sz="3200" dirty="0">
              <a:solidFill>
                <a:srgbClr val="32427B"/>
              </a:solidFill>
              <a:latin typeface="TT Prosto Sans"/>
              <a:cs typeface="B Homa" panose="00000400000000000000" pitchFamily="2" charset="-78"/>
            </a:endParaRPr>
          </a:p>
          <a:p>
            <a:pPr algn="r"/>
            <a:r>
              <a:rPr lang="fa-IR" sz="3200" dirty="0">
                <a:solidFill>
                  <a:srgbClr val="32427B"/>
                </a:solidFill>
                <a:latin typeface="TT Prosto Sans"/>
                <a:cs typeface="B Homa" panose="00000400000000000000" pitchFamily="2" charset="-78"/>
              </a:rPr>
              <a:t>6- تهیه پوستر ترویج تغذیه با شیر مادر جهت بخشهای بیمارستان</a:t>
            </a:r>
          </a:p>
          <a:p>
            <a:pPr algn="r"/>
            <a:endParaRPr lang="fa-IR" sz="3200" dirty="0">
              <a:solidFill>
                <a:srgbClr val="32427B"/>
              </a:solidFill>
              <a:latin typeface="TT Prosto Sans"/>
              <a:cs typeface="B Homa" panose="00000400000000000000" pitchFamily="2" charset="-78"/>
            </a:endParaRPr>
          </a:p>
          <a:p>
            <a:pPr algn="r"/>
            <a:endParaRPr lang="en-US" sz="3200" dirty="0">
              <a:cs typeface="B Homa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19100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2" y="565546"/>
            <a:ext cx="16707135" cy="9224427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1712714" y="1201274"/>
            <a:ext cx="6160362" cy="3968257"/>
          </a:xfrm>
          <a:custGeom>
            <a:avLst/>
            <a:gdLst/>
            <a:ahLst/>
            <a:cxnLst/>
            <a:rect l="l" t="t" r="r" b="b"/>
            <a:pathLst>
              <a:path w="7490568" h="7436091">
                <a:moveTo>
                  <a:pt x="0" y="0"/>
                </a:moveTo>
                <a:lnTo>
                  <a:pt x="7490568" y="0"/>
                </a:lnTo>
                <a:lnTo>
                  <a:pt x="7490568" y="7436090"/>
                </a:lnTo>
                <a:lnTo>
                  <a:pt x="0" y="7436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DC97FA-55A3-9FE8-B92F-75EF8106C683}"/>
              </a:ext>
            </a:extLst>
          </p:cNvPr>
          <p:cNvSpPr txBox="1"/>
          <p:nvPr/>
        </p:nvSpPr>
        <p:spPr>
          <a:xfrm>
            <a:off x="1792446" y="2422503"/>
            <a:ext cx="5851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dirty="0">
                <a:cs typeface="B Titr" panose="00000700000000000000" pitchFamily="2" charset="-78"/>
              </a:rPr>
              <a:t>فعالیت های واحد آموزش سلامت بیمارستان شریعتی در هفته ترویج تغذیه با شیرمادر</a:t>
            </a: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0D908C-E318-4D2F-7D75-5C4AF89E3562}"/>
              </a:ext>
            </a:extLst>
          </p:cNvPr>
          <p:cNvSpPr txBox="1"/>
          <p:nvPr/>
        </p:nvSpPr>
        <p:spPr>
          <a:xfrm>
            <a:off x="7946113" y="2428783"/>
            <a:ext cx="916830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dirty="0">
                <a:solidFill>
                  <a:srgbClr val="32427B"/>
                </a:solidFill>
                <a:latin typeface="TT Prosto Sans"/>
                <a:cs typeface="B Homa" panose="00000400000000000000" pitchFamily="2" charset="-78"/>
              </a:rPr>
              <a:t>7- تهیه</a:t>
            </a:r>
            <a:r>
              <a:rPr lang="fa-I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a-IR" sz="3200" dirty="0">
                <a:solidFill>
                  <a:srgbClr val="32427B"/>
                </a:solidFill>
                <a:latin typeface="TT Prosto Sans"/>
                <a:cs typeface="B Homa" panose="00000400000000000000" pitchFamily="2" charset="-78"/>
              </a:rPr>
              <a:t>پمفلت</a:t>
            </a:r>
            <a:r>
              <a:rPr lang="fa-I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a-IR" sz="3200" dirty="0">
                <a:solidFill>
                  <a:srgbClr val="32427B"/>
                </a:solidFill>
                <a:latin typeface="TT Prosto Sans"/>
                <a:cs typeface="B Homa" panose="00000400000000000000" pitchFamily="2" charset="-78"/>
              </a:rPr>
              <a:t>شیر</a:t>
            </a:r>
            <a:r>
              <a:rPr lang="fa-I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a-IR" sz="3200" dirty="0">
                <a:solidFill>
                  <a:srgbClr val="32427B"/>
                </a:solidFill>
                <a:latin typeface="TT Prosto Sans"/>
                <a:cs typeface="B Homa" panose="00000400000000000000" pitchFamily="2" charset="-78"/>
              </a:rPr>
              <a:t>مادر</a:t>
            </a:r>
            <a:r>
              <a:rPr lang="fa-IR" sz="3200" dirty="0"/>
              <a:t> </a:t>
            </a:r>
            <a:endParaRPr lang="fa-IR" sz="3200" dirty="0">
              <a:solidFill>
                <a:srgbClr val="32427B"/>
              </a:solidFill>
              <a:latin typeface="TT Prosto Sans"/>
              <a:cs typeface="B Homa" panose="00000400000000000000" pitchFamily="2" charset="-78"/>
            </a:endParaRPr>
          </a:p>
          <a:p>
            <a:pPr algn="r"/>
            <a:endParaRPr lang="fa-IR" sz="3200" dirty="0">
              <a:solidFill>
                <a:srgbClr val="32427B"/>
              </a:solidFill>
              <a:latin typeface="TT Prosto Sans"/>
              <a:cs typeface="B Homa" panose="00000400000000000000" pitchFamily="2" charset="-78"/>
            </a:endParaRPr>
          </a:p>
          <a:p>
            <a:pPr algn="r"/>
            <a:r>
              <a:rPr lang="fa-IR" sz="3200" dirty="0">
                <a:solidFill>
                  <a:srgbClr val="32427B"/>
                </a:solidFill>
                <a:latin typeface="TT Prosto Sans"/>
                <a:cs typeface="B Homa" panose="00000400000000000000" pitchFamily="2" charset="-78"/>
              </a:rPr>
              <a:t>8- تهیه بنر ترویج تغذیه با شیر مادر  همراه با شعار  امسال نصب در ورودی بیمارستان و نصب در درمانگاه زنان</a:t>
            </a:r>
          </a:p>
          <a:p>
            <a:pPr algn="r"/>
            <a:endParaRPr lang="fa-IR" sz="3200" dirty="0">
              <a:solidFill>
                <a:srgbClr val="32427B"/>
              </a:solidFill>
              <a:latin typeface="TT Prosto Sans"/>
              <a:cs typeface="B Homa" panose="00000400000000000000" pitchFamily="2" charset="-78"/>
            </a:endParaRPr>
          </a:p>
          <a:p>
            <a:pPr algn="r"/>
            <a:r>
              <a:rPr lang="fa-IR" sz="3200" dirty="0">
                <a:solidFill>
                  <a:srgbClr val="32427B"/>
                </a:solidFill>
                <a:latin typeface="TT Prosto Sans"/>
                <a:cs typeface="B Homa" panose="00000400000000000000" pitchFamily="2" charset="-78"/>
              </a:rPr>
              <a:t>9- مصاحبه رادیویی کارشناس ترویج تغذیه با شیر مادر در برنامه آهنگ تندرستی</a:t>
            </a:r>
          </a:p>
          <a:p>
            <a:pPr algn="r"/>
            <a:endParaRPr lang="fa-IR" sz="3200" dirty="0">
              <a:solidFill>
                <a:srgbClr val="32427B"/>
              </a:solidFill>
              <a:latin typeface="TT Prosto Sans"/>
              <a:cs typeface="B Homa" panose="00000400000000000000" pitchFamily="2" charset="-78"/>
            </a:endParaRPr>
          </a:p>
          <a:p>
            <a:pPr algn="r"/>
            <a:r>
              <a:rPr lang="fa-IR" sz="3200" dirty="0">
                <a:solidFill>
                  <a:srgbClr val="32427B"/>
                </a:solidFill>
                <a:latin typeface="TT Prosto Sans"/>
                <a:cs typeface="B Homa" panose="00000400000000000000" pitchFamily="2" charset="-78"/>
              </a:rPr>
              <a:t>10-مصاحبه تلوزیونی فوق تخصص نوزادان در برنامه تلوزیونی پزشک شما</a:t>
            </a:r>
          </a:p>
          <a:p>
            <a:pPr algn="r"/>
            <a:endParaRPr lang="fa-IR" sz="3200" dirty="0">
              <a:solidFill>
                <a:srgbClr val="32427B"/>
              </a:solidFill>
              <a:latin typeface="TT Prosto Sans"/>
              <a:cs typeface="B Homa" panose="00000400000000000000" pitchFamily="2" charset="-78"/>
            </a:endParaRPr>
          </a:p>
          <a:p>
            <a:pPr algn="r"/>
            <a:endParaRPr lang="en-US" sz="3200" dirty="0">
              <a:cs typeface="B Homa" panose="00000400000000000000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A48762-8931-79EB-62B0-146DF821E138}"/>
              </a:ext>
            </a:extLst>
          </p:cNvPr>
          <p:cNvSpPr txBox="1"/>
          <p:nvPr/>
        </p:nvSpPr>
        <p:spPr>
          <a:xfrm>
            <a:off x="3806601" y="7714671"/>
            <a:ext cx="13307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dirty="0">
                <a:solidFill>
                  <a:srgbClr val="32427B"/>
                </a:solidFill>
                <a:latin typeface="TT Prosto Sans"/>
                <a:cs typeface="B Homa" panose="00000400000000000000" pitchFamily="2" charset="-78"/>
              </a:rPr>
              <a:t>11-تجلیل از پرسنلی که کودک شیرخوار دارند و با شیر مادر تغذیه میشوند</a:t>
            </a:r>
          </a:p>
          <a:p>
            <a:pPr algn="r"/>
            <a:endParaRPr lang="fa-IR" sz="3200" dirty="0">
              <a:solidFill>
                <a:srgbClr val="32427B"/>
              </a:solidFill>
              <a:latin typeface="TT Prosto Sans"/>
              <a:cs typeface="B Homa" panose="00000400000000000000" pitchFamily="2" charset="-78"/>
            </a:endParaRPr>
          </a:p>
          <a:p>
            <a:pPr algn="r"/>
            <a:r>
              <a:rPr lang="fa-IR" sz="3200" dirty="0">
                <a:solidFill>
                  <a:srgbClr val="32427B"/>
                </a:solidFill>
                <a:latin typeface="TT Prosto Sans"/>
                <a:cs typeface="B Homa" panose="00000400000000000000" pitchFamily="2" charset="-78"/>
              </a:rPr>
              <a:t>12- تجلیل از مادرانی که در این مرکز زایمان کردند و کودک آنان  با شیر مادر تغذیه می شود</a:t>
            </a:r>
          </a:p>
        </p:txBody>
      </p:sp>
    </p:spTree>
    <p:extLst>
      <p:ext uri="{BB962C8B-B14F-4D97-AF65-F5344CB8AC3E}">
        <p14:creationId xmlns:p14="http://schemas.microsoft.com/office/powerpoint/2010/main" val="3176436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19100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625377" y="604115"/>
            <a:ext cx="16707135" cy="9224427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4675677" y="800101"/>
            <a:ext cx="8120229" cy="2402954"/>
          </a:xfrm>
          <a:custGeom>
            <a:avLst/>
            <a:gdLst/>
            <a:ahLst/>
            <a:cxnLst/>
            <a:rect l="l" t="t" r="r" b="b"/>
            <a:pathLst>
              <a:path w="3023846" h="3737338">
                <a:moveTo>
                  <a:pt x="0" y="0"/>
                </a:moveTo>
                <a:lnTo>
                  <a:pt x="3023846" y="0"/>
                </a:lnTo>
                <a:lnTo>
                  <a:pt x="3023846" y="3737338"/>
                </a:lnTo>
                <a:lnTo>
                  <a:pt x="0" y="37373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4029644" y="1227052"/>
            <a:ext cx="934180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a-IR" sz="5400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تجلیل از مادران شیرده</a:t>
            </a:r>
          </a:p>
          <a:p>
            <a:pPr lvl="0" algn="ctr">
              <a:spcBef>
                <a:spcPct val="0"/>
              </a:spcBef>
            </a:pPr>
            <a:r>
              <a:rPr lang="fa-IR" sz="5400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در بخش های بستری </a:t>
            </a:r>
            <a:endParaRPr lang="en-US" sz="5400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8B0902D-A789-E60C-FDD1-D52A5205BA3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401"/>
          <a:stretch/>
        </p:blipFill>
        <p:spPr>
          <a:xfrm rot="5400000">
            <a:off x="11410928" y="4114830"/>
            <a:ext cx="6808817" cy="39999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1487B8-F504-4518-073A-BF622AB6F9B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8" r="10618"/>
          <a:stretch/>
        </p:blipFill>
        <p:spPr>
          <a:xfrm>
            <a:off x="4734635" y="3894600"/>
            <a:ext cx="8021756" cy="44404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29CFA69-D445-B852-ACA9-FD94AF22BD9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r="9249"/>
          <a:stretch/>
        </p:blipFill>
        <p:spPr>
          <a:xfrm rot="5400000">
            <a:off x="-716303" y="4262858"/>
            <a:ext cx="7080042" cy="3703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0" name="Freeform 20"/>
          <p:cNvSpPr/>
          <p:nvPr/>
        </p:nvSpPr>
        <p:spPr>
          <a:xfrm>
            <a:off x="350227" y="944580"/>
            <a:ext cx="16506969" cy="8879414"/>
          </a:xfrm>
          <a:custGeom>
            <a:avLst/>
            <a:gdLst/>
            <a:ahLst/>
            <a:cxnLst/>
            <a:rect l="l" t="t" r="r" b="b"/>
            <a:pathLst>
              <a:path w="17300715" h="12299235">
                <a:moveTo>
                  <a:pt x="0" y="0"/>
                </a:moveTo>
                <a:lnTo>
                  <a:pt x="17300714" y="0"/>
                </a:lnTo>
                <a:lnTo>
                  <a:pt x="17300714" y="12299235"/>
                </a:lnTo>
                <a:lnTo>
                  <a:pt x="0" y="122992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93FBE9B-7592-E79E-87E7-4CF40BE262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r="2783"/>
          <a:stretch/>
        </p:blipFill>
        <p:spPr>
          <a:xfrm>
            <a:off x="8863611" y="5619111"/>
            <a:ext cx="7681739" cy="387479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DD6F825-F529-A701-0FF0-C8272C7059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r="13291"/>
          <a:stretch/>
        </p:blipFill>
        <p:spPr>
          <a:xfrm>
            <a:off x="8603711" y="1298379"/>
            <a:ext cx="7681739" cy="41642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FD182B-AFA9-0EBA-5F42-09BE84CA4E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4" t="4203" r="16083" b="8759"/>
          <a:stretch/>
        </p:blipFill>
        <p:spPr>
          <a:xfrm>
            <a:off x="1332614" y="1181042"/>
            <a:ext cx="6889728" cy="44027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13062D-52FE-973A-496B-EA0BABC7F0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83"/>
          <a:stretch/>
        </p:blipFill>
        <p:spPr>
          <a:xfrm rot="10800000">
            <a:off x="1495434" y="5681316"/>
            <a:ext cx="7070832" cy="3874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3" y="531287"/>
            <a:ext cx="16707135" cy="9224427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CCBECCC4-4DCE-D5CA-04AA-43F90465E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109" y="5252483"/>
            <a:ext cx="8275084" cy="3729515"/>
          </a:xfrm>
          <a:prstGeom prst="rect">
            <a:avLst/>
          </a:prstGeom>
        </p:spPr>
      </p:pic>
      <p:grpSp>
        <p:nvGrpSpPr>
          <p:cNvPr id="47" name="Group 24">
            <a:extLst>
              <a:ext uri="{FF2B5EF4-FFF2-40B4-BE49-F238E27FC236}">
                <a16:creationId xmlns:a16="http://schemas.microsoft.com/office/drawing/2014/main" id="{7DA1EDE9-D006-3423-CBC1-418CD3A97ED5}"/>
              </a:ext>
            </a:extLst>
          </p:cNvPr>
          <p:cNvGrpSpPr/>
          <p:nvPr/>
        </p:nvGrpSpPr>
        <p:grpSpPr>
          <a:xfrm>
            <a:off x="9144001" y="1226260"/>
            <a:ext cx="8180192" cy="3198265"/>
            <a:chOff x="0" y="0"/>
            <a:chExt cx="11196550" cy="8048841"/>
          </a:xfrm>
        </p:grpSpPr>
        <p:sp>
          <p:nvSpPr>
            <p:cNvPr id="48" name="Freeform 25">
              <a:extLst>
                <a:ext uri="{FF2B5EF4-FFF2-40B4-BE49-F238E27FC236}">
                  <a16:creationId xmlns:a16="http://schemas.microsoft.com/office/drawing/2014/main" id="{A3FC639C-B07F-68C9-DCBC-6B0423D712BE}"/>
                </a:ext>
              </a:extLst>
            </p:cNvPr>
            <p:cNvSpPr/>
            <p:nvPr/>
          </p:nvSpPr>
          <p:spPr>
            <a:xfrm>
              <a:off x="0" y="0"/>
              <a:ext cx="8107807" cy="8048841"/>
            </a:xfrm>
            <a:custGeom>
              <a:avLst/>
              <a:gdLst/>
              <a:ahLst/>
              <a:cxnLst/>
              <a:rect l="l" t="t" r="r" b="b"/>
              <a:pathLst>
                <a:path w="8107807" h="8048841">
                  <a:moveTo>
                    <a:pt x="0" y="0"/>
                  </a:moveTo>
                  <a:lnTo>
                    <a:pt x="8107807" y="0"/>
                  </a:lnTo>
                  <a:lnTo>
                    <a:pt x="8107807" y="8048841"/>
                  </a:lnTo>
                  <a:lnTo>
                    <a:pt x="0" y="8048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6963B272-8E91-990F-BF4A-BC0EF3952B12}"/>
                </a:ext>
              </a:extLst>
            </p:cNvPr>
            <p:cNvSpPr/>
            <p:nvPr/>
          </p:nvSpPr>
          <p:spPr>
            <a:xfrm>
              <a:off x="3088744" y="0"/>
              <a:ext cx="8107807" cy="8048841"/>
            </a:xfrm>
            <a:custGeom>
              <a:avLst/>
              <a:gdLst/>
              <a:ahLst/>
              <a:cxnLst/>
              <a:rect l="l" t="t" r="r" b="b"/>
              <a:pathLst>
                <a:path w="8107807" h="8048841">
                  <a:moveTo>
                    <a:pt x="0" y="0"/>
                  </a:moveTo>
                  <a:lnTo>
                    <a:pt x="8107806" y="0"/>
                  </a:lnTo>
                  <a:lnTo>
                    <a:pt x="8107806" y="8048841"/>
                  </a:lnTo>
                  <a:lnTo>
                    <a:pt x="0" y="8048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0" name="TextBox 33">
            <a:extLst>
              <a:ext uri="{FF2B5EF4-FFF2-40B4-BE49-F238E27FC236}">
                <a16:creationId xmlns:a16="http://schemas.microsoft.com/office/drawing/2014/main" id="{B6FC0AC3-4A37-2F66-956B-0892B524E785}"/>
              </a:ext>
            </a:extLst>
          </p:cNvPr>
          <p:cNvSpPr txBox="1"/>
          <p:nvPr/>
        </p:nvSpPr>
        <p:spPr>
          <a:xfrm>
            <a:off x="9693805" y="1305002"/>
            <a:ext cx="7349304" cy="288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rtl="1">
              <a:lnSpc>
                <a:spcPts val="7542"/>
              </a:lnSpc>
              <a:spcBef>
                <a:spcPct val="0"/>
              </a:spcBef>
            </a:pPr>
            <a:r>
              <a:rPr lang="fa-IR" sz="5400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مراسم گرامیداشت هفته ترویج تغذیه با شیر مادر و تقدیر از مادران شیرده نوزادان نارس در درمانگاه</a:t>
            </a:r>
            <a:endParaRPr lang="en-US" sz="5400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AC8FC45-EF86-8F98-A5BB-332A1F0384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84" y="1566516"/>
            <a:ext cx="8007051" cy="360871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C606E43-5448-C644-D535-9B2D9AC2F7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82" y="5342731"/>
            <a:ext cx="8007053" cy="3608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pic>
        <p:nvPicPr>
          <p:cNvPr id="23" name="VID_20240808_095443">
            <a:hlinkClick r:id="" action="ppaction://media"/>
            <a:extLst>
              <a:ext uri="{FF2B5EF4-FFF2-40B4-BE49-F238E27FC236}">
                <a16:creationId xmlns:a16="http://schemas.microsoft.com/office/drawing/2014/main" id="{61EEC07A-943B-1195-B75E-5BFB4670C1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5000" y="1097454"/>
            <a:ext cx="14260484" cy="8021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790432" y="531286"/>
            <a:ext cx="16707135" cy="9224427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30" name="Freeform 30"/>
          <p:cNvSpPr/>
          <p:nvPr/>
        </p:nvSpPr>
        <p:spPr>
          <a:xfrm>
            <a:off x="2895600" y="800101"/>
            <a:ext cx="12381801" cy="3068136"/>
          </a:xfrm>
          <a:custGeom>
            <a:avLst/>
            <a:gdLst/>
            <a:ahLst/>
            <a:cxnLst/>
            <a:rect l="l" t="t" r="r" b="b"/>
            <a:pathLst>
              <a:path w="3265415" h="3247603">
                <a:moveTo>
                  <a:pt x="0" y="0"/>
                </a:moveTo>
                <a:lnTo>
                  <a:pt x="3265415" y="0"/>
                </a:lnTo>
                <a:lnTo>
                  <a:pt x="3265415" y="3247604"/>
                </a:lnTo>
                <a:lnTo>
                  <a:pt x="0" y="32476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5F9200-469F-B991-F099-2C4F534B4204}"/>
              </a:ext>
            </a:extLst>
          </p:cNvPr>
          <p:cNvSpPr txBox="1"/>
          <p:nvPr/>
        </p:nvSpPr>
        <p:spPr>
          <a:xfrm>
            <a:off x="5084028" y="1058903"/>
            <a:ext cx="86747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5400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سخنرانی حاج آقا حسینی در خصوص جایگاه زن در اسلام و فواید</a:t>
            </a:r>
            <a:r>
              <a:rPr lang="fa-IR" dirty="0"/>
              <a:t>  </a:t>
            </a:r>
            <a:r>
              <a:rPr lang="fa-IR" sz="5400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تغذیه</a:t>
            </a:r>
            <a:r>
              <a:rPr lang="fa-IR" dirty="0"/>
              <a:t> </a:t>
            </a:r>
            <a:r>
              <a:rPr lang="fa-IR" sz="5400" dirty="0">
                <a:solidFill>
                  <a:srgbClr val="DB79B1"/>
                </a:solidFill>
                <a:latin typeface="Genty Sans"/>
                <a:cs typeface="B Nazanin" panose="00000400000000000000" pitchFamily="2" charset="-78"/>
              </a:rPr>
              <a:t>با شیر مادر</a:t>
            </a:r>
            <a:endParaRPr lang="en-US" sz="5400" dirty="0">
              <a:solidFill>
                <a:srgbClr val="DB79B1"/>
              </a:solidFill>
              <a:latin typeface="Genty Sans"/>
              <a:cs typeface="B Nazanin" panose="00000400000000000000" pitchFamily="2" charset="-78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7592A9F-CD36-C541-42EF-02A400635B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34" y="4160878"/>
            <a:ext cx="11387729" cy="5132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1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2936" y="-490884"/>
            <a:ext cx="20574000" cy="12344400"/>
            <a:chOff x="0" y="0"/>
            <a:chExt cx="27432000" cy="16459200"/>
          </a:xfrm>
        </p:grpSpPr>
        <p:sp>
          <p:nvSpPr>
            <p:cNvPr id="3" name="Freeform 3"/>
            <p:cNvSpPr/>
            <p:nvPr/>
          </p:nvSpPr>
          <p:spPr>
            <a:xfrm>
              <a:off x="54864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164592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>
              <a:off x="219456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4864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>
              <a:off x="164592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8" name="Freeform 8"/>
            <p:cNvSpPr/>
            <p:nvPr/>
          </p:nvSpPr>
          <p:spPr>
            <a:xfrm>
              <a:off x="219456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>
              <a:off x="1097280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>
              <a:off x="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>
              <a:off x="10972800" y="109728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>
              <a:off x="54864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>
              <a:off x="164592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219456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0972800" y="548640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914400" y="571689"/>
            <a:ext cx="16707135" cy="9224427"/>
            <a:chOff x="0" y="0"/>
            <a:chExt cx="22276179" cy="122992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5" y="0"/>
                  </a:lnTo>
                  <a:lnTo>
                    <a:pt x="17300715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20"/>
            <p:cNvSpPr/>
            <p:nvPr/>
          </p:nvSpPr>
          <p:spPr>
            <a:xfrm>
              <a:off x="4975465" y="0"/>
              <a:ext cx="17300715" cy="12299235"/>
            </a:xfrm>
            <a:custGeom>
              <a:avLst/>
              <a:gdLst/>
              <a:ahLst/>
              <a:cxnLst/>
              <a:rect l="l" t="t" r="r" b="b"/>
              <a:pathLst>
                <a:path w="17300715" h="12299235">
                  <a:moveTo>
                    <a:pt x="0" y="0"/>
                  </a:moveTo>
                  <a:lnTo>
                    <a:pt x="17300714" y="0"/>
                  </a:lnTo>
                  <a:lnTo>
                    <a:pt x="17300714" y="12299235"/>
                  </a:lnTo>
                  <a:lnTo>
                    <a:pt x="0" y="12299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37" name="TextBox 22">
            <a:extLst>
              <a:ext uri="{FF2B5EF4-FFF2-40B4-BE49-F238E27FC236}">
                <a16:creationId xmlns:a16="http://schemas.microsoft.com/office/drawing/2014/main" id="{1C0101A3-A105-3957-3AF5-52F67440F21B}"/>
              </a:ext>
            </a:extLst>
          </p:cNvPr>
          <p:cNvSpPr txBox="1"/>
          <p:nvPr/>
        </p:nvSpPr>
        <p:spPr>
          <a:xfrm>
            <a:off x="8282961" y="890700"/>
            <a:ext cx="5483008" cy="3616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 rtl="1">
              <a:lnSpc>
                <a:spcPts val="9355"/>
              </a:lnSpc>
            </a:pPr>
            <a:r>
              <a:rPr lang="fa-IR" sz="7252" dirty="0">
                <a:solidFill>
                  <a:schemeClr val="tx2"/>
                </a:solidFill>
                <a:latin typeface="Genty Sans"/>
                <a:cs typeface="B Nazanin" panose="00000400000000000000" pitchFamily="2" charset="-78"/>
              </a:rPr>
              <a:t>"شیردهی هنر مادر</a:t>
            </a:r>
          </a:p>
          <a:p>
            <a:pPr lvl="0" algn="r" rtl="1">
              <a:lnSpc>
                <a:spcPts val="9355"/>
              </a:lnSpc>
            </a:pPr>
            <a:r>
              <a:rPr lang="fa-IR" sz="7252" dirty="0">
                <a:solidFill>
                  <a:schemeClr val="tx2"/>
                </a:solidFill>
                <a:latin typeface="Genty Sans"/>
                <a:cs typeface="B Nazanin" panose="00000400000000000000" pitchFamily="2" charset="-78"/>
              </a:rPr>
              <a:t> است، رقصی زیبا</a:t>
            </a:r>
          </a:p>
          <a:p>
            <a:pPr lvl="0" algn="r" rtl="1">
              <a:lnSpc>
                <a:spcPts val="9355"/>
              </a:lnSpc>
            </a:pPr>
            <a:r>
              <a:rPr lang="fa-IR" sz="7252" dirty="0">
                <a:solidFill>
                  <a:schemeClr val="tx2"/>
                </a:solidFill>
                <a:latin typeface="Genty Sans"/>
                <a:cs typeface="B Nazanin" panose="00000400000000000000" pitchFamily="2" charset="-78"/>
              </a:rPr>
              <a:t> از تغذیه و عشق."</a:t>
            </a:r>
            <a:endParaRPr lang="en-US" sz="7252" dirty="0">
              <a:solidFill>
                <a:schemeClr val="tx2"/>
              </a:solidFill>
              <a:latin typeface="Genty Sans"/>
              <a:cs typeface="B Nazanin" panose="00000400000000000000" pitchFamily="2" charset="-78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9CFDB3A-6296-78C9-0B6A-61FF6559EF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3998" y="3254478"/>
            <a:ext cx="8708914" cy="39190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BA9FF17-A98C-4398-54C6-4D72B567DB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117" y="5084992"/>
            <a:ext cx="9963220" cy="4483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Microsoft Office PowerPoint</Application>
  <PresentationFormat>Custom</PresentationFormat>
  <Paragraphs>48</Paragraphs>
  <Slides>13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Genty Sans</vt:lpstr>
      <vt:lpstr>B Homa</vt:lpstr>
      <vt:lpstr>B Titr</vt:lpstr>
      <vt:lpstr>TT Prosto Sans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2024-02-19T10:31:45Z</dcterms:created>
  <dcterms:modified xsi:type="dcterms:W3CDTF">2024-08-14T06:45:35Z</dcterms:modified>
  <dc:identifier/>
</cp:coreProperties>
</file>